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93c345e37_11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93c345e37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b6b21c71c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b6b21c7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movement is simple.</a:t>
            </a:r>
            <a:endParaRPr/>
          </a:p>
          <a:p>
            <a:pPr indent="0" lvl="0" marL="0" rtl="0" algn="l">
              <a:spcBef>
                <a:spcPts val="0"/>
              </a:spcBef>
              <a:spcAft>
                <a:spcPts val="0"/>
              </a:spcAft>
              <a:buNone/>
            </a:pPr>
            <a:r>
              <a:rPr lang="en"/>
              <a:t> It just moves forward to player. </a:t>
            </a:r>
            <a:endParaRPr/>
          </a:p>
          <a:p>
            <a:pPr indent="0" lvl="0" marL="0" rtl="0" algn="l">
              <a:spcBef>
                <a:spcPts val="0"/>
              </a:spcBef>
              <a:spcAft>
                <a:spcPts val="0"/>
              </a:spcAft>
              <a:buNone/>
            </a:pPr>
            <a:r>
              <a:rPr lang="en"/>
              <a:t>It is the easiest enemy to beat, so it appears at the beginning of the game.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b6b21c71c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b6b21c71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enemy moves forward to player, with zigzag movement. </a:t>
            </a:r>
            <a:endParaRPr/>
          </a:p>
          <a:p>
            <a:pPr indent="0" lvl="0" marL="0" rtl="0" algn="l">
              <a:spcBef>
                <a:spcPts val="0"/>
              </a:spcBef>
              <a:spcAft>
                <a:spcPts val="0"/>
              </a:spcAft>
              <a:buNone/>
            </a:pPr>
            <a:r>
              <a:rPr lang="en"/>
              <a:t>It consumes player’s time for the most.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b6c881068_2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b6c88106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consistently moves to player, but there is a special movement.</a:t>
            </a:r>
            <a:endParaRPr/>
          </a:p>
          <a:p>
            <a:pPr indent="0" lvl="0" marL="0" rtl="0" algn="l">
              <a:spcBef>
                <a:spcPts val="0"/>
              </a:spcBef>
              <a:spcAft>
                <a:spcPts val="0"/>
              </a:spcAft>
              <a:buNone/>
            </a:pPr>
            <a:r>
              <a:rPr lang="en"/>
              <a:t>It warps to player in set time interval. </a:t>
            </a:r>
            <a:endParaRPr/>
          </a:p>
          <a:p>
            <a:pPr indent="0" lvl="0" marL="0" rtl="0" algn="l">
              <a:spcBef>
                <a:spcPts val="0"/>
              </a:spcBef>
              <a:spcAft>
                <a:spcPts val="0"/>
              </a:spcAft>
              <a:buNone/>
            </a:pPr>
            <a:r>
              <a:rPr lang="en"/>
              <a:t>As you can see, it shakes harder as it gets closer to the warp.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b6c881068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b6c88106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movement is same as the basic enemy, but it is super fast. </a:t>
            </a:r>
            <a:endParaRPr/>
          </a:p>
          <a:p>
            <a:pPr indent="0" lvl="0" marL="0" rtl="0" algn="l">
              <a:spcBef>
                <a:spcPts val="0"/>
              </a:spcBef>
              <a:spcAft>
                <a:spcPts val="0"/>
              </a:spcAft>
              <a:buNone/>
            </a:pPr>
            <a:r>
              <a:rPr lang="en"/>
              <a:t>It makes a unique noise so you can prepare for it before it appears on the screen.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93c345e37_11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93c345e37_1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93c345e37_3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93c345e37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93c345e37_11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93c345e37_1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Frist, Iearn is we used operator overloading to calculate between vector struct, It makes our work much more easier and keep the code simple.</a:t>
            </a:r>
            <a:endParaRPr/>
          </a:p>
          <a:p>
            <a:pPr indent="0" lvl="0" marL="0" rtl="0" algn="l">
              <a:lnSpc>
                <a:spcPct val="115000"/>
              </a:lnSpc>
              <a:spcBef>
                <a:spcPts val="0"/>
              </a:spcBef>
              <a:spcAft>
                <a:spcPts val="0"/>
              </a:spcAft>
              <a:buNone/>
            </a:pPr>
            <a:r>
              <a:rPr lang="en"/>
              <a:t>Also I did not know why we have to use pointer rather than reference, During making our game to manage multiple objects came from same base class.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second, When idea expressed on actual game, It can be different from our thought, 승건 suggest our first idea and we think it sounds quite fun, let’s do this. but after game works it was too hard to let others to know how to play the game.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sadly now It is hard to find in our version,  I learned how to make player movement better.</a:t>
            </a:r>
            <a:endParaRPr sz="1350">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93c345e37_6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93c345e3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impressed how useful the sound is as a gameplay element. </a:t>
            </a:r>
            <a:endParaRPr/>
          </a:p>
          <a:p>
            <a:pPr indent="0" lvl="0" marL="0" rtl="0" algn="l">
              <a:spcBef>
                <a:spcPts val="0"/>
              </a:spcBef>
              <a:spcAft>
                <a:spcPts val="0"/>
              </a:spcAft>
              <a:buNone/>
            </a:pPr>
            <a:r>
              <a:rPr lang="en"/>
              <a:t>In our game, sounds are very important to the player. </a:t>
            </a:r>
            <a:endParaRPr/>
          </a:p>
          <a:p>
            <a:pPr indent="0" lvl="0" marL="0" rtl="0" algn="l">
              <a:spcBef>
                <a:spcPts val="0"/>
              </a:spcBef>
              <a:spcAft>
                <a:spcPts val="0"/>
              </a:spcAft>
              <a:buNone/>
            </a:pPr>
            <a:r>
              <a:rPr lang="en"/>
              <a:t>It indicates enemy’s distance</a:t>
            </a:r>
            <a:r>
              <a:rPr lang="en"/>
              <a:t> and direction to the player.</a:t>
            </a:r>
            <a:endParaRPr/>
          </a:p>
          <a:p>
            <a:pPr indent="0" lvl="0" marL="0" rtl="0" algn="l">
              <a:spcBef>
                <a:spcPts val="0"/>
              </a:spcBef>
              <a:spcAft>
                <a:spcPts val="0"/>
              </a:spcAft>
              <a:buNone/>
            </a:pPr>
            <a:r>
              <a:rPr lang="en"/>
              <a:t>It also invokes the player’s emotions like anxiety and excitement.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felt the importance of math, again.</a:t>
            </a:r>
            <a:endParaRPr/>
          </a:p>
          <a:p>
            <a:pPr indent="0" lvl="0" marL="0" rtl="0" algn="l">
              <a:spcBef>
                <a:spcPts val="0"/>
              </a:spcBef>
              <a:spcAft>
                <a:spcPts val="0"/>
              </a:spcAft>
              <a:buNone/>
            </a:pPr>
            <a:r>
              <a:rPr lang="en"/>
              <a:t>I could apply the knowledges we learned in linear algebra class to implement the ray-hit check and it was so convenient. </a:t>
            </a:r>
            <a:endParaRPr/>
          </a:p>
          <a:p>
            <a:pPr indent="0" lvl="0" marL="0" rtl="0" algn="l">
              <a:spcBef>
                <a:spcPts val="0"/>
              </a:spcBef>
              <a:spcAft>
                <a:spcPts val="0"/>
              </a:spcAft>
              <a:buNone/>
            </a:pPr>
            <a:r>
              <a:rPr lang="en"/>
              <a:t>This experience made me want to learn new things.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93c345e37_3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93c345e37_3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93c345e37_11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93c345e37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93c345e37_11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3c345e37_1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b6b21c71c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b6b21c71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b6b21c71c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b6b21c7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93c345e37_1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93c345e37_1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93c345e37_11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93c345e37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b6b21c71c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b6b21c7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b7284d6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b7284d6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33"/>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3.jpg"/><Relationship Id="rId5"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gif"/><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225125" y="683650"/>
            <a:ext cx="4693751" cy="4693751"/>
          </a:xfrm>
          <a:prstGeom prst="rect">
            <a:avLst/>
          </a:prstGeom>
          <a:noFill/>
          <a:ln>
            <a:noFill/>
          </a:ln>
        </p:spPr>
      </p:pic>
      <p:sp>
        <p:nvSpPr>
          <p:cNvPr id="55" name="Google Shape;55;p13"/>
          <p:cNvSpPr txBox="1"/>
          <p:nvPr>
            <p:ph type="ctrTitle"/>
          </p:nvPr>
        </p:nvSpPr>
        <p:spPr>
          <a:xfrm>
            <a:off x="1960650" y="365725"/>
            <a:ext cx="5222700" cy="7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Droid Serif"/>
                <a:ea typeface="Droid Serif"/>
                <a:cs typeface="Droid Serif"/>
                <a:sym typeface="Droid Serif"/>
              </a:rPr>
              <a:t>Dank</a:t>
            </a:r>
            <a:endParaRPr sz="3600">
              <a:latin typeface="Droid Serif"/>
              <a:ea typeface="Droid Serif"/>
              <a:cs typeface="Droid Serif"/>
              <a:sym typeface="Droid Serif"/>
            </a:endParaRPr>
          </a:p>
        </p:txBody>
      </p:sp>
      <p:sp>
        <p:nvSpPr>
          <p:cNvPr id="56" name="Google Shape;56;p13"/>
          <p:cNvSpPr txBox="1"/>
          <p:nvPr/>
        </p:nvSpPr>
        <p:spPr>
          <a:xfrm>
            <a:off x="3343200" y="4934000"/>
            <a:ext cx="2457600" cy="17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Droid Serif"/>
                <a:ea typeface="Droid Serif"/>
                <a:cs typeface="Droid Serif"/>
                <a:sym typeface="Droid Serif"/>
              </a:rPr>
              <a:t>Team ALICORN</a:t>
            </a:r>
            <a:endParaRPr sz="2400">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sz="2400">
                <a:solidFill>
                  <a:schemeClr val="dk1"/>
                </a:solidFill>
                <a:latin typeface="Droid Serif"/>
                <a:ea typeface="Droid Serif"/>
                <a:cs typeface="Droid Serif"/>
                <a:sym typeface="Droid Serif"/>
              </a:rPr>
              <a:t>김도윤</a:t>
            </a:r>
            <a:endParaRPr sz="2400">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sz="2400">
                <a:solidFill>
                  <a:schemeClr val="dk1"/>
                </a:solidFill>
                <a:latin typeface="Droid Serif"/>
                <a:ea typeface="Droid Serif"/>
                <a:cs typeface="Droid Serif"/>
                <a:sym typeface="Droid Serif"/>
              </a:rPr>
              <a:t>김승건</a:t>
            </a:r>
            <a:endParaRPr sz="2400">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sz="2400">
                <a:solidFill>
                  <a:schemeClr val="dk1"/>
                </a:solidFill>
                <a:latin typeface="Droid Serif"/>
                <a:ea typeface="Droid Serif"/>
                <a:cs typeface="Droid Serif"/>
                <a:sym typeface="Droid Serif"/>
              </a:rPr>
              <a:t>김윤기</a:t>
            </a:r>
            <a:endParaRPr sz="2400">
              <a:solidFill>
                <a:schemeClr val="dk1"/>
              </a:solidFill>
              <a:latin typeface="Droid Serif"/>
              <a:ea typeface="Droid Serif"/>
              <a:cs typeface="Droid Serif"/>
              <a:sym typeface="Droid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nvSpPr>
        <p:spPr>
          <a:xfrm>
            <a:off x="2838600" y="592150"/>
            <a:ext cx="3466800" cy="8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Enemy Types</a:t>
            </a:r>
            <a:endParaRPr sz="3600">
              <a:solidFill>
                <a:srgbClr val="FFFFFF"/>
              </a:solidFill>
            </a:endParaRPr>
          </a:p>
        </p:txBody>
      </p:sp>
      <p:sp>
        <p:nvSpPr>
          <p:cNvPr id="131" name="Google Shape;131;p22"/>
          <p:cNvSpPr txBox="1"/>
          <p:nvPr/>
        </p:nvSpPr>
        <p:spPr>
          <a:xfrm>
            <a:off x="866675" y="1968850"/>
            <a:ext cx="6622500" cy="4201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en" sz="2400">
                <a:solidFill>
                  <a:srgbClr val="FFFFFF"/>
                </a:solidFill>
              </a:rPr>
              <a:t>Basic Enemy</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Zigzag Enemy</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Warp Enemy</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Super-Fast Enemy</a:t>
            </a:r>
            <a:endParaRPr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1.Basic Enemy</a:t>
            </a:r>
            <a:endParaRPr/>
          </a:p>
        </p:txBody>
      </p:sp>
      <p:pic>
        <p:nvPicPr>
          <p:cNvPr id="137" name="Google Shape;137;p23"/>
          <p:cNvPicPr preferRelativeResize="0"/>
          <p:nvPr/>
        </p:nvPicPr>
        <p:blipFill>
          <a:blip r:embed="rId3">
            <a:alphaModFix/>
          </a:blip>
          <a:stretch>
            <a:fillRect/>
          </a:stretch>
        </p:blipFill>
        <p:spPr>
          <a:xfrm>
            <a:off x="446275" y="2194349"/>
            <a:ext cx="3801575" cy="3408700"/>
          </a:xfrm>
          <a:prstGeom prst="rect">
            <a:avLst/>
          </a:prstGeom>
          <a:noFill/>
          <a:ln>
            <a:noFill/>
          </a:ln>
        </p:spPr>
      </p:pic>
      <p:pic>
        <p:nvPicPr>
          <p:cNvPr id="138" name="Google Shape;138;p23"/>
          <p:cNvPicPr preferRelativeResize="0"/>
          <p:nvPr/>
        </p:nvPicPr>
        <p:blipFill rotWithShape="1">
          <a:blip r:embed="rId4">
            <a:alphaModFix/>
          </a:blip>
          <a:srcRect b="0" l="2959" r="0" t="0"/>
          <a:stretch/>
        </p:blipFill>
        <p:spPr>
          <a:xfrm>
            <a:off x="4848700" y="2194350"/>
            <a:ext cx="3748025" cy="340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Zigzag Enemy</a:t>
            </a:r>
            <a:endParaRPr/>
          </a:p>
        </p:txBody>
      </p:sp>
      <p:sp>
        <p:nvSpPr>
          <p:cNvPr id="144" name="Google Shape;144;p2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5" name="Google Shape;145;p24"/>
          <p:cNvPicPr preferRelativeResize="0"/>
          <p:nvPr/>
        </p:nvPicPr>
        <p:blipFill>
          <a:blip r:embed="rId3">
            <a:alphaModFix/>
          </a:blip>
          <a:stretch>
            <a:fillRect/>
          </a:stretch>
        </p:blipFill>
        <p:spPr>
          <a:xfrm>
            <a:off x="311700" y="2670638"/>
            <a:ext cx="2723249" cy="2385401"/>
          </a:xfrm>
          <a:prstGeom prst="rect">
            <a:avLst/>
          </a:prstGeom>
          <a:noFill/>
          <a:ln>
            <a:noFill/>
          </a:ln>
        </p:spPr>
      </p:pic>
      <p:pic>
        <p:nvPicPr>
          <p:cNvPr id="146" name="Google Shape;146;p24"/>
          <p:cNvPicPr preferRelativeResize="0"/>
          <p:nvPr/>
        </p:nvPicPr>
        <p:blipFill>
          <a:blip r:embed="rId4">
            <a:alphaModFix/>
          </a:blip>
          <a:stretch>
            <a:fillRect/>
          </a:stretch>
        </p:blipFill>
        <p:spPr>
          <a:xfrm>
            <a:off x="3145863" y="2391713"/>
            <a:ext cx="5686425" cy="294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Warp Enemy</a:t>
            </a:r>
            <a:endParaRPr/>
          </a:p>
        </p:txBody>
      </p:sp>
      <p:sp>
        <p:nvSpPr>
          <p:cNvPr id="152" name="Google Shape;152;p2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53" name="Google Shape;153;p25"/>
          <p:cNvPicPr preferRelativeResize="0"/>
          <p:nvPr/>
        </p:nvPicPr>
        <p:blipFill>
          <a:blip r:embed="rId3">
            <a:alphaModFix/>
          </a:blip>
          <a:stretch>
            <a:fillRect/>
          </a:stretch>
        </p:blipFill>
        <p:spPr>
          <a:xfrm>
            <a:off x="0" y="2598575"/>
            <a:ext cx="3092025" cy="2431308"/>
          </a:xfrm>
          <a:prstGeom prst="rect">
            <a:avLst/>
          </a:prstGeom>
          <a:noFill/>
          <a:ln>
            <a:noFill/>
          </a:ln>
        </p:spPr>
      </p:pic>
      <p:pic>
        <p:nvPicPr>
          <p:cNvPr id="154" name="Google Shape;154;p25"/>
          <p:cNvPicPr preferRelativeResize="0"/>
          <p:nvPr/>
        </p:nvPicPr>
        <p:blipFill>
          <a:blip r:embed="rId4">
            <a:alphaModFix/>
          </a:blip>
          <a:stretch>
            <a:fillRect/>
          </a:stretch>
        </p:blipFill>
        <p:spPr>
          <a:xfrm>
            <a:off x="3265700" y="2204500"/>
            <a:ext cx="5715000" cy="321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Super Fast Enemy</a:t>
            </a:r>
            <a:endParaRPr/>
          </a:p>
        </p:txBody>
      </p:sp>
      <p:sp>
        <p:nvSpPr>
          <p:cNvPr id="160" name="Google Shape;160;p2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61" name="Google Shape;161;p26"/>
          <p:cNvPicPr preferRelativeResize="0"/>
          <p:nvPr/>
        </p:nvPicPr>
        <p:blipFill>
          <a:blip r:embed="rId3">
            <a:alphaModFix/>
          </a:blip>
          <a:stretch>
            <a:fillRect/>
          </a:stretch>
        </p:blipFill>
        <p:spPr>
          <a:xfrm>
            <a:off x="311696" y="2521399"/>
            <a:ext cx="3058550" cy="2585651"/>
          </a:xfrm>
          <a:prstGeom prst="rect">
            <a:avLst/>
          </a:prstGeom>
          <a:noFill/>
          <a:ln>
            <a:noFill/>
          </a:ln>
        </p:spPr>
      </p:pic>
      <p:pic>
        <p:nvPicPr>
          <p:cNvPr id="162" name="Google Shape;162;p26"/>
          <p:cNvPicPr preferRelativeResize="0"/>
          <p:nvPr/>
        </p:nvPicPr>
        <p:blipFill>
          <a:blip r:embed="rId4">
            <a:alphaModFix/>
          </a:blip>
          <a:stretch>
            <a:fillRect/>
          </a:stretch>
        </p:blipFill>
        <p:spPr>
          <a:xfrm>
            <a:off x="3490775" y="2312666"/>
            <a:ext cx="5341525" cy="300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sp>
        <p:nvSpPr>
          <p:cNvPr id="167" name="Google Shape;167;p27"/>
          <p:cNvSpPr txBox="1"/>
          <p:nvPr/>
        </p:nvSpPr>
        <p:spPr>
          <a:xfrm>
            <a:off x="2821950" y="3013800"/>
            <a:ext cx="35001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Droid Serif"/>
                <a:ea typeface="Droid Serif"/>
                <a:cs typeface="Droid Serif"/>
                <a:sym typeface="Droid Serif"/>
              </a:rPr>
              <a:t>~ Demo Here ~</a:t>
            </a:r>
            <a:endParaRPr sz="3600">
              <a:solidFill>
                <a:srgbClr val="FFFFFF"/>
              </a:solidFill>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nvSpPr>
        <p:spPr>
          <a:xfrm>
            <a:off x="2661675" y="616975"/>
            <a:ext cx="5691300" cy="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Droid Serif"/>
                <a:ea typeface="Droid Serif"/>
                <a:cs typeface="Droid Serif"/>
                <a:sym typeface="Droid Serif"/>
              </a:rPr>
              <a:t>Challenges &amp; Lessons Learned</a:t>
            </a:r>
            <a:endParaRPr sz="3000">
              <a:solidFill>
                <a:srgbClr val="FFFFFF"/>
              </a:solidFill>
              <a:latin typeface="Droid Serif"/>
              <a:ea typeface="Droid Serif"/>
              <a:cs typeface="Droid Serif"/>
              <a:sym typeface="Droid Serif"/>
            </a:endParaRPr>
          </a:p>
          <a:p>
            <a:pPr indent="0" lvl="0" marL="0" rtl="0" algn="l">
              <a:spcBef>
                <a:spcPts val="0"/>
              </a:spcBef>
              <a:spcAft>
                <a:spcPts val="0"/>
              </a:spcAft>
              <a:buNone/>
            </a:pPr>
            <a:r>
              <a:rPr lang="en" sz="1800">
                <a:solidFill>
                  <a:srgbClr val="FFFFFF"/>
                </a:solidFill>
                <a:latin typeface="Droid Serif"/>
                <a:ea typeface="Droid Serif"/>
                <a:cs typeface="Droid Serif"/>
                <a:sym typeface="Droid Serif"/>
              </a:rPr>
              <a:t>SeungGeon Kim</a:t>
            </a:r>
            <a:endParaRPr sz="1800">
              <a:solidFill>
                <a:srgbClr val="FFFFFF"/>
              </a:solidFill>
              <a:latin typeface="Droid Serif"/>
              <a:ea typeface="Droid Serif"/>
              <a:cs typeface="Droid Serif"/>
              <a:sym typeface="Droid Serif"/>
            </a:endParaRPr>
          </a:p>
        </p:txBody>
      </p:sp>
      <p:sp>
        <p:nvSpPr>
          <p:cNvPr id="173" name="Google Shape;173;p28"/>
          <p:cNvSpPr txBox="1"/>
          <p:nvPr/>
        </p:nvSpPr>
        <p:spPr>
          <a:xfrm>
            <a:off x="442325" y="3050825"/>
            <a:ext cx="4007700" cy="59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Operator overloading is GOOD</a:t>
            </a:r>
            <a:endParaRPr sz="1800">
              <a:solidFill>
                <a:srgbClr val="FFFFFF"/>
              </a:solidFill>
              <a:latin typeface="Droid Serif"/>
              <a:ea typeface="Droid Serif"/>
              <a:cs typeface="Droid Serif"/>
              <a:sym typeface="Droid Serif"/>
            </a:endParaRPr>
          </a:p>
        </p:txBody>
      </p:sp>
      <p:sp>
        <p:nvSpPr>
          <p:cNvPr id="174" name="Google Shape;174;p28"/>
          <p:cNvSpPr txBox="1"/>
          <p:nvPr/>
        </p:nvSpPr>
        <p:spPr>
          <a:xfrm>
            <a:off x="442325" y="5688050"/>
            <a:ext cx="8000400" cy="88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Handing out work poorly will end you up with more work to do, and it will affect the teammates’ mentality directly</a:t>
            </a:r>
            <a:endParaRPr sz="1800">
              <a:solidFill>
                <a:srgbClr val="FFFFFF"/>
              </a:solidFill>
              <a:latin typeface="Droid Serif"/>
              <a:ea typeface="Droid Serif"/>
              <a:cs typeface="Droid Serif"/>
              <a:sym typeface="Droid Serif"/>
            </a:endParaRPr>
          </a:p>
        </p:txBody>
      </p:sp>
      <p:pic>
        <p:nvPicPr>
          <p:cNvPr id="175" name="Google Shape;175;p28"/>
          <p:cNvPicPr preferRelativeResize="0"/>
          <p:nvPr/>
        </p:nvPicPr>
        <p:blipFill rotWithShape="1">
          <a:blip r:embed="rId3">
            <a:alphaModFix/>
          </a:blip>
          <a:srcRect b="46791" l="33282" r="40200" t="32304"/>
          <a:stretch/>
        </p:blipFill>
        <p:spPr>
          <a:xfrm>
            <a:off x="931412" y="3863887"/>
            <a:ext cx="3484027" cy="1544851"/>
          </a:xfrm>
          <a:prstGeom prst="rect">
            <a:avLst/>
          </a:prstGeom>
          <a:noFill/>
          <a:ln>
            <a:noFill/>
          </a:ln>
        </p:spPr>
      </p:pic>
      <p:pic>
        <p:nvPicPr>
          <p:cNvPr id="176" name="Google Shape;176;p28"/>
          <p:cNvPicPr preferRelativeResize="0"/>
          <p:nvPr/>
        </p:nvPicPr>
        <p:blipFill>
          <a:blip r:embed="rId4">
            <a:alphaModFix/>
          </a:blip>
          <a:stretch>
            <a:fillRect/>
          </a:stretch>
        </p:blipFill>
        <p:spPr>
          <a:xfrm>
            <a:off x="442324" y="2021062"/>
            <a:ext cx="5076481" cy="8107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nvSpPr>
        <p:spPr>
          <a:xfrm>
            <a:off x="2661675" y="616975"/>
            <a:ext cx="5691300" cy="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Droid Serif"/>
                <a:ea typeface="Droid Serif"/>
                <a:cs typeface="Droid Serif"/>
                <a:sym typeface="Droid Serif"/>
              </a:rPr>
              <a:t>Challenges &amp; Lessons Learned</a:t>
            </a:r>
            <a:endParaRPr sz="3000">
              <a:solidFill>
                <a:srgbClr val="FFFFFF"/>
              </a:solidFill>
              <a:latin typeface="Droid Serif"/>
              <a:ea typeface="Droid Serif"/>
              <a:cs typeface="Droid Serif"/>
              <a:sym typeface="Droid Serif"/>
            </a:endParaRPr>
          </a:p>
          <a:p>
            <a:pPr indent="0" lvl="0" marL="0" rtl="0" algn="l">
              <a:spcBef>
                <a:spcPts val="0"/>
              </a:spcBef>
              <a:spcAft>
                <a:spcPts val="0"/>
              </a:spcAft>
              <a:buNone/>
            </a:pPr>
            <a:r>
              <a:rPr lang="en" sz="1800">
                <a:solidFill>
                  <a:srgbClr val="FFFFFF"/>
                </a:solidFill>
                <a:latin typeface="Droid Serif"/>
                <a:ea typeface="Droid Serif"/>
                <a:cs typeface="Droid Serif"/>
                <a:sym typeface="Droid Serif"/>
              </a:rPr>
              <a:t>YoonKi Kim</a:t>
            </a:r>
            <a:endParaRPr sz="1800">
              <a:solidFill>
                <a:srgbClr val="FFFFFF"/>
              </a:solidFill>
              <a:latin typeface="Droid Serif"/>
              <a:ea typeface="Droid Serif"/>
              <a:cs typeface="Droid Serif"/>
              <a:sym typeface="Droid Serif"/>
            </a:endParaRPr>
          </a:p>
        </p:txBody>
      </p:sp>
      <p:sp>
        <p:nvSpPr>
          <p:cNvPr id="182" name="Google Shape;182;p29"/>
          <p:cNvSpPr txBox="1"/>
          <p:nvPr/>
        </p:nvSpPr>
        <p:spPr>
          <a:xfrm>
            <a:off x="284775" y="2637925"/>
            <a:ext cx="8419800" cy="28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FFFFFF"/>
              </a:solidFill>
              <a:latin typeface="Droid Serif"/>
              <a:ea typeface="Droid Serif"/>
              <a:cs typeface="Droid Serif"/>
              <a:sym typeface="Droid Serif"/>
            </a:endParaRPr>
          </a:p>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Learn more about c++ language </a:t>
            </a:r>
            <a:endParaRPr sz="1800">
              <a:solidFill>
                <a:srgbClr val="FFFFFF"/>
              </a:solidFill>
              <a:latin typeface="Droid Serif"/>
              <a:ea typeface="Droid Serif"/>
              <a:cs typeface="Droid Serif"/>
              <a:sym typeface="Droid Serif"/>
            </a:endParaRPr>
          </a:p>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efficiency when using class pointer</a:t>
            </a:r>
            <a:endParaRPr sz="1800">
              <a:solidFill>
                <a:srgbClr val="FFFFFF"/>
              </a:solidFill>
              <a:latin typeface="Droid Serif"/>
              <a:ea typeface="Droid Serif"/>
              <a:cs typeface="Droid Serif"/>
              <a:sym typeface="Droid Serif"/>
            </a:endParaRPr>
          </a:p>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can practice using operator overloading</a:t>
            </a:r>
            <a:endParaRPr sz="1800">
              <a:solidFill>
                <a:srgbClr val="FFFFFF"/>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FFFFFF"/>
              </a:solidFill>
              <a:latin typeface="Droid Serif"/>
              <a:ea typeface="Droid Serif"/>
              <a:cs typeface="Droid Serif"/>
              <a:sym typeface="Droid Serif"/>
            </a:endParaRPr>
          </a:p>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When idea expressed on actual game, </a:t>
            </a:r>
            <a:endParaRPr sz="1800">
              <a:solidFill>
                <a:srgbClr val="FFFFFF"/>
              </a:solidFill>
              <a:latin typeface="Droid Serif"/>
              <a:ea typeface="Droid Serif"/>
              <a:cs typeface="Droid Serif"/>
              <a:sym typeface="Droid Serif"/>
            </a:endParaRPr>
          </a:p>
          <a:p>
            <a:pPr indent="0" lvl="0" marL="457200" rtl="0" algn="l">
              <a:spcBef>
                <a:spcPts val="0"/>
              </a:spcBef>
              <a:spcAft>
                <a:spcPts val="0"/>
              </a:spcAft>
              <a:buNone/>
            </a:pPr>
            <a:r>
              <a:rPr lang="en" sz="1800">
                <a:solidFill>
                  <a:srgbClr val="FFFFFF"/>
                </a:solidFill>
                <a:latin typeface="Droid Serif"/>
                <a:ea typeface="Droid Serif"/>
                <a:cs typeface="Droid Serif"/>
                <a:sym typeface="Droid Serif"/>
              </a:rPr>
              <a:t>It can be different from our thought</a:t>
            </a:r>
            <a:endParaRPr sz="1800">
              <a:solidFill>
                <a:srgbClr val="FFFFFF"/>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FFFFFF"/>
              </a:solidFill>
              <a:latin typeface="Droid Serif"/>
              <a:ea typeface="Droid Serif"/>
              <a:cs typeface="Droid Serif"/>
              <a:sym typeface="Droid Serif"/>
            </a:endParaRPr>
          </a:p>
          <a:p>
            <a:pPr indent="-342900" lvl="0" marL="457200" rtl="0" algn="l">
              <a:spcBef>
                <a:spcPts val="0"/>
              </a:spcBef>
              <a:spcAft>
                <a:spcPts val="0"/>
              </a:spcAft>
              <a:buClr>
                <a:srgbClr val="FFFFFF"/>
              </a:buClr>
              <a:buSzPts val="1800"/>
              <a:buFont typeface="Droid Serif"/>
              <a:buChar char="❏"/>
            </a:pPr>
            <a:r>
              <a:rPr lang="en" sz="1800">
                <a:solidFill>
                  <a:srgbClr val="FFFFFF"/>
                </a:solidFill>
                <a:latin typeface="Droid Serif"/>
                <a:ea typeface="Droid Serif"/>
                <a:cs typeface="Droid Serif"/>
                <a:sym typeface="Droid Serif"/>
              </a:rPr>
              <a:t>How to make player movement better (by using acceleration and Lerp)</a:t>
            </a:r>
            <a:endParaRPr sz="1800">
              <a:solidFill>
                <a:srgbClr val="FFFFFF"/>
              </a:solidFill>
              <a:latin typeface="Droid Serif"/>
              <a:ea typeface="Droid Serif"/>
              <a:cs typeface="Droid Serif"/>
              <a:sym typeface="Droid Serif"/>
            </a:endParaRPr>
          </a:p>
        </p:txBody>
      </p:sp>
      <p:pic>
        <p:nvPicPr>
          <p:cNvPr id="183" name="Google Shape;183;p29"/>
          <p:cNvPicPr preferRelativeResize="0"/>
          <p:nvPr/>
        </p:nvPicPr>
        <p:blipFill>
          <a:blip r:embed="rId3">
            <a:alphaModFix/>
          </a:blip>
          <a:stretch>
            <a:fillRect/>
          </a:stretch>
        </p:blipFill>
        <p:spPr>
          <a:xfrm>
            <a:off x="5579775" y="1779050"/>
            <a:ext cx="2999599" cy="2999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nvSpPr>
        <p:spPr>
          <a:xfrm>
            <a:off x="2661675" y="616975"/>
            <a:ext cx="5691300" cy="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Droid Serif"/>
                <a:ea typeface="Droid Serif"/>
                <a:cs typeface="Droid Serif"/>
                <a:sym typeface="Droid Serif"/>
              </a:rPr>
              <a:t>Challenges &amp; Lessons Learned</a:t>
            </a:r>
            <a:endParaRPr sz="3000">
              <a:solidFill>
                <a:srgbClr val="FFFFFF"/>
              </a:solidFill>
              <a:latin typeface="Droid Serif"/>
              <a:ea typeface="Droid Serif"/>
              <a:cs typeface="Droid Serif"/>
              <a:sym typeface="Droid Serif"/>
            </a:endParaRPr>
          </a:p>
          <a:p>
            <a:pPr indent="0" lvl="0" marL="0" rtl="0" algn="l">
              <a:spcBef>
                <a:spcPts val="0"/>
              </a:spcBef>
              <a:spcAft>
                <a:spcPts val="0"/>
              </a:spcAft>
              <a:buNone/>
            </a:pPr>
            <a:r>
              <a:rPr lang="en" sz="1800">
                <a:solidFill>
                  <a:srgbClr val="FFFFFF"/>
                </a:solidFill>
                <a:latin typeface="Droid Serif"/>
                <a:ea typeface="Droid Serif"/>
                <a:cs typeface="Droid Serif"/>
                <a:sym typeface="Droid Serif"/>
              </a:rPr>
              <a:t>DoYoon Kim</a:t>
            </a:r>
            <a:endParaRPr sz="1800">
              <a:solidFill>
                <a:srgbClr val="FFFFFF"/>
              </a:solidFill>
              <a:latin typeface="Droid Serif"/>
              <a:ea typeface="Droid Serif"/>
              <a:cs typeface="Droid Serif"/>
              <a:sym typeface="Droid Serif"/>
            </a:endParaRPr>
          </a:p>
        </p:txBody>
      </p:sp>
      <p:sp>
        <p:nvSpPr>
          <p:cNvPr id="189" name="Google Shape;189;p30"/>
          <p:cNvSpPr txBox="1"/>
          <p:nvPr/>
        </p:nvSpPr>
        <p:spPr>
          <a:xfrm>
            <a:off x="444400" y="1868525"/>
            <a:ext cx="8271900" cy="45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Sound is a very useful gameplay element</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91440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91440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91440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More you learn, easier your life becomes (especially math)</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FFFFFF"/>
              </a:solidFill>
              <a:latin typeface="Droid Serif"/>
              <a:ea typeface="Droid Serif"/>
              <a:cs typeface="Droid Serif"/>
              <a:sym typeface="Droid Serif"/>
            </a:endParaRPr>
          </a:p>
        </p:txBody>
      </p:sp>
      <p:pic>
        <p:nvPicPr>
          <p:cNvPr id="190" name="Google Shape;190;p30"/>
          <p:cNvPicPr preferRelativeResize="0"/>
          <p:nvPr/>
        </p:nvPicPr>
        <p:blipFill>
          <a:blip r:embed="rId3">
            <a:alphaModFix/>
          </a:blip>
          <a:stretch>
            <a:fillRect/>
          </a:stretch>
        </p:blipFill>
        <p:spPr>
          <a:xfrm>
            <a:off x="1245575" y="2993100"/>
            <a:ext cx="3131450" cy="2025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nvSpPr>
        <p:spPr>
          <a:xfrm>
            <a:off x="4125750" y="3076800"/>
            <a:ext cx="8925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600">
                <a:solidFill>
                  <a:srgbClr val="FFFFFF"/>
                </a:solidFill>
                <a:latin typeface="Droid Serif"/>
                <a:ea typeface="Droid Serif"/>
                <a:cs typeface="Droid Serif"/>
                <a:sym typeface="Droid Serif"/>
              </a:rPr>
              <a:t>Fin</a:t>
            </a:r>
            <a:endParaRPr i="1" sz="3600">
              <a:solidFill>
                <a:srgbClr val="FFFFFF"/>
              </a:solidFill>
              <a:latin typeface="Droid Serif"/>
              <a:ea typeface="Droid Serif"/>
              <a:cs typeface="Droid Serif"/>
              <a:sym typeface="Droid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0" name="Shape 60"/>
        <p:cNvGrpSpPr/>
        <p:nvPr/>
      </p:nvGrpSpPr>
      <p:grpSpPr>
        <a:xfrm>
          <a:off x="0" y="0"/>
          <a:ext cx="0" cy="0"/>
          <a:chOff x="0" y="0"/>
          <a:chExt cx="0" cy="0"/>
        </a:xfrm>
      </p:grpSpPr>
      <p:sp>
        <p:nvSpPr>
          <p:cNvPr id="61" name="Google Shape;61;p14"/>
          <p:cNvSpPr txBox="1"/>
          <p:nvPr>
            <p:ph idx="4294967295" type="title"/>
          </p:nvPr>
        </p:nvSpPr>
        <p:spPr>
          <a:xfrm>
            <a:off x="3127950" y="568100"/>
            <a:ext cx="28881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Team ALICORN</a:t>
            </a:r>
            <a:endParaRPr>
              <a:latin typeface="Comic Sans MS"/>
              <a:ea typeface="Comic Sans MS"/>
              <a:cs typeface="Comic Sans MS"/>
              <a:sym typeface="Comic Sans MS"/>
            </a:endParaRPr>
          </a:p>
        </p:txBody>
      </p:sp>
      <p:sp>
        <p:nvSpPr>
          <p:cNvPr id="62" name="Google Shape;62;p14"/>
          <p:cNvSpPr txBox="1"/>
          <p:nvPr/>
        </p:nvSpPr>
        <p:spPr>
          <a:xfrm>
            <a:off x="6279275" y="3998975"/>
            <a:ext cx="2110800" cy="23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SeungGeon Kim</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6FA8DC"/>
                </a:solidFill>
                <a:latin typeface="Comic Sans MS"/>
                <a:ea typeface="Comic Sans MS"/>
                <a:cs typeface="Comic Sans MS"/>
                <a:sym typeface="Comic Sans MS"/>
              </a:rPr>
              <a:t>Designer </a:t>
            </a:r>
            <a:r>
              <a:rPr lang="en">
                <a:solidFill>
                  <a:srgbClr val="6FA8DC"/>
                </a:solidFill>
                <a:latin typeface="Comic Sans MS"/>
                <a:ea typeface="Comic Sans MS"/>
                <a:cs typeface="Comic Sans MS"/>
                <a:sym typeface="Comic Sans MS"/>
              </a:rPr>
              <a:t>(poor)</a:t>
            </a:r>
            <a:endParaRPr>
              <a:solidFill>
                <a:srgbClr val="6FA8DC"/>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Vector Projection</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3D Audio</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Scripting</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Sound Assets</a:t>
            </a:r>
            <a:endParaRPr sz="1800">
              <a:solidFill>
                <a:srgbClr val="FFFFFF"/>
              </a:solidFill>
              <a:latin typeface="Comic Sans MS"/>
              <a:ea typeface="Comic Sans MS"/>
              <a:cs typeface="Comic Sans MS"/>
              <a:sym typeface="Comic Sans MS"/>
            </a:endParaRPr>
          </a:p>
        </p:txBody>
      </p:sp>
      <p:sp>
        <p:nvSpPr>
          <p:cNvPr id="63" name="Google Shape;63;p14"/>
          <p:cNvSpPr txBox="1"/>
          <p:nvPr/>
        </p:nvSpPr>
        <p:spPr>
          <a:xfrm>
            <a:off x="672925" y="3998975"/>
            <a:ext cx="2110800" cy="21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YoonKi Kim</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6B26B"/>
                </a:solidFill>
                <a:latin typeface="Comic Sans MS"/>
                <a:ea typeface="Comic Sans MS"/>
                <a:cs typeface="Comic Sans MS"/>
                <a:sym typeface="Comic Sans MS"/>
              </a:rPr>
              <a:t>Main Programmer </a:t>
            </a:r>
            <a:endParaRPr sz="1800">
              <a:solidFill>
                <a:srgbClr val="F6B26B"/>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Core loop</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Interface flow</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Math functions</a:t>
            </a:r>
            <a:endParaRPr sz="1800">
              <a:solidFill>
                <a:srgbClr val="FFFFFF"/>
              </a:solidFill>
              <a:latin typeface="Comic Sans MS"/>
              <a:ea typeface="Comic Sans MS"/>
              <a:cs typeface="Comic Sans MS"/>
              <a:sym typeface="Comic Sans MS"/>
            </a:endParaRPr>
          </a:p>
        </p:txBody>
      </p:sp>
      <p:sp>
        <p:nvSpPr>
          <p:cNvPr id="64" name="Google Shape;64;p14"/>
          <p:cNvSpPr txBox="1"/>
          <p:nvPr/>
        </p:nvSpPr>
        <p:spPr>
          <a:xfrm>
            <a:off x="3738325" y="3998975"/>
            <a:ext cx="1817100" cy="23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DoYoon Kim</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93C47D"/>
                </a:solidFill>
                <a:latin typeface="Comic Sans MS"/>
                <a:ea typeface="Comic Sans MS"/>
                <a:cs typeface="Comic Sans MS"/>
                <a:sym typeface="Comic Sans MS"/>
              </a:rPr>
              <a:t>Level Designer</a:t>
            </a:r>
            <a:endParaRPr sz="1800">
              <a:solidFill>
                <a:srgbClr val="93C47D"/>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GameObject</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Cannon</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Enemies</a:t>
            </a:r>
            <a:endParaRPr sz="1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800">
                <a:solidFill>
                  <a:srgbClr val="FFFFFF"/>
                </a:solidFill>
                <a:latin typeface="Comic Sans MS"/>
                <a:ea typeface="Comic Sans MS"/>
                <a:cs typeface="Comic Sans MS"/>
                <a:sym typeface="Comic Sans MS"/>
              </a:rPr>
              <a:t>Level Design</a:t>
            </a:r>
            <a:endParaRPr sz="1800">
              <a:solidFill>
                <a:srgbClr val="FFFFFF"/>
              </a:solidFill>
              <a:latin typeface="Comic Sans MS"/>
              <a:ea typeface="Comic Sans MS"/>
              <a:cs typeface="Comic Sans MS"/>
              <a:sym typeface="Comic Sans MS"/>
            </a:endParaRPr>
          </a:p>
        </p:txBody>
      </p:sp>
      <p:pic>
        <p:nvPicPr>
          <p:cNvPr id="65" name="Google Shape;65;p14"/>
          <p:cNvPicPr preferRelativeResize="0"/>
          <p:nvPr/>
        </p:nvPicPr>
        <p:blipFill>
          <a:blip r:embed="rId3">
            <a:alphaModFix/>
          </a:blip>
          <a:stretch>
            <a:fillRect/>
          </a:stretch>
        </p:blipFill>
        <p:spPr>
          <a:xfrm>
            <a:off x="764050" y="1907238"/>
            <a:ext cx="1928548" cy="1928548"/>
          </a:xfrm>
          <a:prstGeom prst="rect">
            <a:avLst/>
          </a:prstGeom>
          <a:noFill/>
          <a:ln>
            <a:noFill/>
          </a:ln>
        </p:spPr>
      </p:pic>
      <p:pic>
        <p:nvPicPr>
          <p:cNvPr id="66" name="Google Shape;66;p14"/>
          <p:cNvPicPr preferRelativeResize="0"/>
          <p:nvPr/>
        </p:nvPicPr>
        <p:blipFill rotWithShape="1">
          <a:blip r:embed="rId4">
            <a:alphaModFix/>
          </a:blip>
          <a:srcRect b="3410" l="17845" r="7079" t="3419"/>
          <a:stretch/>
        </p:blipFill>
        <p:spPr>
          <a:xfrm>
            <a:off x="3588575" y="1956213"/>
            <a:ext cx="1966850" cy="1830601"/>
          </a:xfrm>
          <a:prstGeom prst="rect">
            <a:avLst/>
          </a:prstGeom>
          <a:noFill/>
          <a:ln>
            <a:noFill/>
          </a:ln>
        </p:spPr>
      </p:pic>
      <p:pic>
        <p:nvPicPr>
          <p:cNvPr id="67" name="Google Shape;67;p14"/>
          <p:cNvPicPr preferRelativeResize="0"/>
          <p:nvPr/>
        </p:nvPicPr>
        <p:blipFill rotWithShape="1">
          <a:blip r:embed="rId5">
            <a:alphaModFix/>
          </a:blip>
          <a:srcRect b="4487" l="6087" r="21004" t="4496"/>
          <a:stretch/>
        </p:blipFill>
        <p:spPr>
          <a:xfrm>
            <a:off x="6304777" y="1907250"/>
            <a:ext cx="2059788" cy="1928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361101" y="985263"/>
            <a:ext cx="8421802" cy="4887475"/>
          </a:xfrm>
          <a:prstGeom prst="rect">
            <a:avLst/>
          </a:prstGeom>
          <a:noFill/>
          <a:ln>
            <a:noFill/>
          </a:ln>
        </p:spPr>
      </p:pic>
      <p:sp>
        <p:nvSpPr>
          <p:cNvPr id="73" name="Google Shape;73;p15"/>
          <p:cNvSpPr txBox="1"/>
          <p:nvPr/>
        </p:nvSpPr>
        <p:spPr>
          <a:xfrm>
            <a:off x="1192950" y="3939375"/>
            <a:ext cx="20136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omic Sans MS"/>
                <a:ea typeface="Comic Sans MS"/>
                <a:cs typeface="Comic Sans MS"/>
                <a:sym typeface="Comic Sans MS"/>
              </a:rPr>
              <a:t>ALICORN -&gt;</a:t>
            </a:r>
            <a:endParaRPr sz="2400">
              <a:solidFill>
                <a:schemeClr val="dk1"/>
              </a:solidFill>
              <a:latin typeface="Comic Sans MS"/>
              <a:ea typeface="Comic Sans MS"/>
              <a:cs typeface="Comic Sans MS"/>
              <a:sym typeface="Comic Sans MS"/>
            </a:endParaRPr>
          </a:p>
        </p:txBody>
      </p:sp>
      <p:sp>
        <p:nvSpPr>
          <p:cNvPr id="74" name="Google Shape;74;p15"/>
          <p:cNvSpPr txBox="1"/>
          <p:nvPr/>
        </p:nvSpPr>
        <p:spPr>
          <a:xfrm>
            <a:off x="207700" y="6335025"/>
            <a:ext cx="32922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roid Serif"/>
                <a:ea typeface="Droid Serif"/>
                <a:cs typeface="Droid Serif"/>
                <a:sym typeface="Droid Serif"/>
              </a:rPr>
              <a:t>Ace Combat 7 by Team Aces (Japan)</a:t>
            </a:r>
            <a:endParaRPr>
              <a:solidFill>
                <a:srgbClr val="FFFFFF"/>
              </a:solidFill>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1133525" y="2751500"/>
            <a:ext cx="4004874" cy="1355000"/>
          </a:xfrm>
          <a:prstGeom prst="rect">
            <a:avLst/>
          </a:prstGeom>
          <a:noFill/>
          <a:ln>
            <a:noFill/>
          </a:ln>
        </p:spPr>
      </p:pic>
      <p:pic>
        <p:nvPicPr>
          <p:cNvPr id="80" name="Google Shape;80;p16"/>
          <p:cNvPicPr preferRelativeResize="0"/>
          <p:nvPr/>
        </p:nvPicPr>
        <p:blipFill>
          <a:blip r:embed="rId4">
            <a:alphaModFix/>
          </a:blip>
          <a:stretch>
            <a:fillRect/>
          </a:stretch>
        </p:blipFill>
        <p:spPr>
          <a:xfrm>
            <a:off x="5705525" y="1927250"/>
            <a:ext cx="1501750" cy="3003500"/>
          </a:xfrm>
          <a:prstGeom prst="rect">
            <a:avLst/>
          </a:prstGeom>
          <a:noFill/>
          <a:ln>
            <a:noFill/>
          </a:ln>
        </p:spPr>
      </p:pic>
      <p:sp>
        <p:nvSpPr>
          <p:cNvPr id="81" name="Google Shape;81;p16"/>
          <p:cNvSpPr txBox="1"/>
          <p:nvPr/>
        </p:nvSpPr>
        <p:spPr>
          <a:xfrm>
            <a:off x="264275" y="6231275"/>
            <a:ext cx="56976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roid Serif"/>
                <a:ea typeface="Droid Serif"/>
                <a:cs typeface="Droid Serif"/>
                <a:sym typeface="Droid Serif"/>
              </a:rPr>
              <a:t>Image from SFML homepage / doodle framework documentation</a:t>
            </a:r>
            <a:endParaRPr>
              <a:solidFill>
                <a:srgbClr val="FFFFFF"/>
              </a:solidFill>
              <a:latin typeface="Droid Serif"/>
              <a:ea typeface="Droid Serif"/>
              <a:cs typeface="Droid Serif"/>
              <a:sym typeface="Droid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b="10663" l="24105" r="24562" t="19136"/>
          <a:stretch/>
        </p:blipFill>
        <p:spPr>
          <a:xfrm>
            <a:off x="845599" y="562563"/>
            <a:ext cx="7452802" cy="573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17118" l="32620" r="36005" t="29949"/>
          <a:stretch/>
        </p:blipFill>
        <p:spPr>
          <a:xfrm>
            <a:off x="1650839" y="468189"/>
            <a:ext cx="5842325" cy="5544250"/>
          </a:xfrm>
          <a:prstGeom prst="rect">
            <a:avLst/>
          </a:prstGeom>
          <a:noFill/>
          <a:ln>
            <a:noFill/>
          </a:ln>
        </p:spPr>
      </p:pic>
      <p:sp>
        <p:nvSpPr>
          <p:cNvPr id="92" name="Google Shape;92;p18"/>
          <p:cNvSpPr txBox="1"/>
          <p:nvPr/>
        </p:nvSpPr>
        <p:spPr>
          <a:xfrm>
            <a:off x="3641250" y="3575175"/>
            <a:ext cx="717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Player</a:t>
            </a:r>
            <a:endParaRPr/>
          </a:p>
        </p:txBody>
      </p:sp>
      <p:sp>
        <p:nvSpPr>
          <p:cNvPr id="93" name="Google Shape;93;p18"/>
          <p:cNvSpPr txBox="1"/>
          <p:nvPr/>
        </p:nvSpPr>
        <p:spPr>
          <a:xfrm>
            <a:off x="4924325" y="2018700"/>
            <a:ext cx="7923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Enemy</a:t>
            </a:r>
            <a:endParaRPr/>
          </a:p>
        </p:txBody>
      </p:sp>
      <p:sp>
        <p:nvSpPr>
          <p:cNvPr id="94" name="Google Shape;94;p18"/>
          <p:cNvSpPr/>
          <p:nvPr/>
        </p:nvSpPr>
        <p:spPr>
          <a:xfrm>
            <a:off x="4273200" y="3528000"/>
            <a:ext cx="298800" cy="3396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4735525" y="2174400"/>
            <a:ext cx="245400" cy="2547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264275" y="6231275"/>
            <a:ext cx="49713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roid Serif"/>
                <a:ea typeface="Droid Serif"/>
                <a:cs typeface="Droid Serif"/>
                <a:sym typeface="Droid Serif"/>
              </a:rPr>
              <a:t>Linear Algebra And Geometry by Rosales JR, Leobardo</a:t>
            </a:r>
            <a:endParaRPr>
              <a:solidFill>
                <a:srgbClr val="FFFFFF"/>
              </a:solidFill>
              <a:latin typeface="Droid Serif"/>
              <a:ea typeface="Droid Serif"/>
              <a:cs typeface="Droid Serif"/>
              <a:sym typeface="Droid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4714900" y="1328175"/>
            <a:ext cx="3345601" cy="3345601"/>
          </a:xfrm>
          <a:prstGeom prst="rect">
            <a:avLst/>
          </a:prstGeom>
          <a:noFill/>
          <a:ln>
            <a:noFill/>
          </a:ln>
        </p:spPr>
      </p:pic>
      <p:sp>
        <p:nvSpPr>
          <p:cNvPr id="102" name="Google Shape;102;p19"/>
          <p:cNvSpPr txBox="1"/>
          <p:nvPr/>
        </p:nvSpPr>
        <p:spPr>
          <a:xfrm>
            <a:off x="3119250" y="320750"/>
            <a:ext cx="29055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Droid Serif"/>
                <a:ea typeface="Droid Serif"/>
                <a:cs typeface="Droid Serif"/>
                <a:sym typeface="Droid Serif"/>
              </a:rPr>
              <a:t>The Projection</a:t>
            </a:r>
            <a:endParaRPr sz="30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p:txBody>
      </p:sp>
      <p:pic>
        <p:nvPicPr>
          <p:cNvPr id="103" name="Google Shape;103;p19"/>
          <p:cNvPicPr preferRelativeResize="0"/>
          <p:nvPr/>
        </p:nvPicPr>
        <p:blipFill>
          <a:blip r:embed="rId4">
            <a:alphaModFix/>
          </a:blip>
          <a:stretch>
            <a:fillRect/>
          </a:stretch>
        </p:blipFill>
        <p:spPr>
          <a:xfrm>
            <a:off x="650150" y="1964149"/>
            <a:ext cx="3763750" cy="2073650"/>
          </a:xfrm>
          <a:prstGeom prst="rect">
            <a:avLst/>
          </a:prstGeom>
          <a:noFill/>
          <a:ln>
            <a:noFill/>
          </a:ln>
        </p:spPr>
      </p:pic>
      <p:pic>
        <p:nvPicPr>
          <p:cNvPr id="104" name="Google Shape;104;p19"/>
          <p:cNvPicPr preferRelativeResize="0"/>
          <p:nvPr/>
        </p:nvPicPr>
        <p:blipFill>
          <a:blip r:embed="rId5">
            <a:alphaModFix/>
          </a:blip>
          <a:stretch>
            <a:fillRect/>
          </a:stretch>
        </p:blipFill>
        <p:spPr>
          <a:xfrm>
            <a:off x="1140022" y="5054797"/>
            <a:ext cx="6863976" cy="109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nvSpPr>
        <p:spPr>
          <a:xfrm>
            <a:off x="376875" y="397425"/>
            <a:ext cx="43890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rPr>
              <a:t>You Hear, you See, then you Shoot.</a:t>
            </a:r>
            <a:endParaRPr i="1" sz="1800">
              <a:solidFill>
                <a:schemeClr val="dk1"/>
              </a:solidFill>
            </a:endParaRPr>
          </a:p>
        </p:txBody>
      </p:sp>
      <p:pic>
        <p:nvPicPr>
          <p:cNvPr id="110" name="Google Shape;110;p20"/>
          <p:cNvPicPr preferRelativeResize="0"/>
          <p:nvPr/>
        </p:nvPicPr>
        <p:blipFill rotWithShape="1">
          <a:blip r:embed="rId3">
            <a:alphaModFix/>
          </a:blip>
          <a:srcRect b="6522" l="25155" r="27381" t="12955"/>
          <a:stretch/>
        </p:blipFill>
        <p:spPr>
          <a:xfrm>
            <a:off x="745713" y="1350999"/>
            <a:ext cx="2928067" cy="2793876"/>
          </a:xfrm>
          <a:prstGeom prst="rect">
            <a:avLst/>
          </a:prstGeom>
          <a:noFill/>
          <a:ln>
            <a:noFill/>
          </a:ln>
        </p:spPr>
      </p:pic>
      <p:sp>
        <p:nvSpPr>
          <p:cNvPr id="111" name="Google Shape;111;p20"/>
          <p:cNvSpPr txBox="1"/>
          <p:nvPr/>
        </p:nvSpPr>
        <p:spPr>
          <a:xfrm>
            <a:off x="576650" y="4848175"/>
            <a:ext cx="3379800" cy="10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You can only see things that’s</a:t>
            </a:r>
            <a:r>
              <a:rPr lang="en" sz="1800">
                <a:solidFill>
                  <a:srgbClr val="E06666"/>
                </a:solidFill>
              </a:rPr>
              <a:t> right in front of you</a:t>
            </a:r>
            <a:r>
              <a:rPr lang="en" sz="1800">
                <a:solidFill>
                  <a:srgbClr val="FFFFFF"/>
                </a:solidFill>
              </a:rPr>
              <a:t> (you cannot see them if it’s far away)</a:t>
            </a:r>
            <a:endParaRPr sz="1800">
              <a:solidFill>
                <a:srgbClr val="6FA8DC"/>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112" name="Google Shape;112;p20"/>
          <p:cNvSpPr txBox="1"/>
          <p:nvPr/>
        </p:nvSpPr>
        <p:spPr>
          <a:xfrm>
            <a:off x="5083526" y="4885375"/>
            <a:ext cx="30933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Enemies will be shown here and make a sound </a:t>
            </a:r>
            <a:r>
              <a:rPr lang="en" sz="1800">
                <a:solidFill>
                  <a:schemeClr val="dk1"/>
                </a:solidFill>
              </a:rPr>
              <a:t>once in a </a:t>
            </a:r>
            <a:r>
              <a:rPr lang="en" sz="1800">
                <a:solidFill>
                  <a:srgbClr val="E06666"/>
                </a:solidFill>
              </a:rPr>
              <a:t>set time interval</a:t>
            </a:r>
            <a:endParaRPr sz="1800">
              <a:solidFill>
                <a:srgbClr val="6AA84F"/>
              </a:solidFill>
            </a:endParaRPr>
          </a:p>
        </p:txBody>
      </p:sp>
      <p:sp>
        <p:nvSpPr>
          <p:cNvPr id="113" name="Google Shape;113;p20"/>
          <p:cNvSpPr txBox="1"/>
          <p:nvPr/>
        </p:nvSpPr>
        <p:spPr>
          <a:xfrm>
            <a:off x="806425" y="1305125"/>
            <a:ext cx="15849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1st person view</a:t>
            </a:r>
            <a:endParaRPr>
              <a:solidFill>
                <a:schemeClr val="dk1"/>
              </a:solidFill>
            </a:endParaRPr>
          </a:p>
        </p:txBody>
      </p:sp>
      <p:pic>
        <p:nvPicPr>
          <p:cNvPr id="114" name="Google Shape;114;p20"/>
          <p:cNvPicPr preferRelativeResize="0"/>
          <p:nvPr/>
        </p:nvPicPr>
        <p:blipFill>
          <a:blip r:embed="rId4">
            <a:alphaModFix/>
          </a:blip>
          <a:stretch>
            <a:fillRect/>
          </a:stretch>
        </p:blipFill>
        <p:spPr>
          <a:xfrm>
            <a:off x="5205763" y="1305113"/>
            <a:ext cx="3019033" cy="2885650"/>
          </a:xfrm>
          <a:prstGeom prst="rect">
            <a:avLst/>
          </a:prstGeom>
          <a:noFill/>
          <a:ln>
            <a:noFill/>
          </a:ln>
        </p:spPr>
      </p:pic>
      <p:sp>
        <p:nvSpPr>
          <p:cNvPr id="115" name="Google Shape;115;p20"/>
          <p:cNvSpPr txBox="1"/>
          <p:nvPr/>
        </p:nvSpPr>
        <p:spPr>
          <a:xfrm>
            <a:off x="5263625" y="1305125"/>
            <a:ext cx="15093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3rd person view</a:t>
            </a:r>
            <a:endParaRPr>
              <a:solidFill>
                <a:schemeClr val="dk1"/>
              </a:solidFill>
            </a:endParaRPr>
          </a:p>
        </p:txBody>
      </p:sp>
      <p:cxnSp>
        <p:nvCxnSpPr>
          <p:cNvPr id="116" name="Google Shape;116;p20"/>
          <p:cNvCxnSpPr/>
          <p:nvPr/>
        </p:nvCxnSpPr>
        <p:spPr>
          <a:xfrm flipH="1" rot="10800000">
            <a:off x="3892575" y="2349025"/>
            <a:ext cx="1094400" cy="9300"/>
          </a:xfrm>
          <a:prstGeom prst="straightConnector1">
            <a:avLst/>
          </a:prstGeom>
          <a:noFill/>
          <a:ln cap="flat" cmpd="sng" w="38100">
            <a:solidFill>
              <a:srgbClr val="FFFFFF"/>
            </a:solidFill>
            <a:prstDash val="solid"/>
            <a:round/>
            <a:headEnd len="med" w="med" type="none"/>
            <a:tailEnd len="med" w="med" type="triangle"/>
          </a:ln>
        </p:spPr>
      </p:cxnSp>
      <p:cxnSp>
        <p:nvCxnSpPr>
          <p:cNvPr id="117" name="Google Shape;117;p20"/>
          <p:cNvCxnSpPr/>
          <p:nvPr/>
        </p:nvCxnSpPr>
        <p:spPr>
          <a:xfrm flipH="1">
            <a:off x="3876975" y="2949550"/>
            <a:ext cx="1125600" cy="9300"/>
          </a:xfrm>
          <a:prstGeom prst="straightConnector1">
            <a:avLst/>
          </a:prstGeom>
          <a:noFill/>
          <a:ln cap="flat" cmpd="sng" w="38100">
            <a:solidFill>
              <a:srgbClr val="F3F3F3"/>
            </a:solidFill>
            <a:prstDash val="solid"/>
            <a:round/>
            <a:headEnd len="med" w="med" type="none"/>
            <a:tailEnd len="med" w="med" type="triangle"/>
          </a:ln>
        </p:spPr>
      </p:cxnSp>
      <p:sp>
        <p:nvSpPr>
          <p:cNvPr id="118" name="Google Shape;118;p20"/>
          <p:cNvSpPr txBox="1"/>
          <p:nvPr/>
        </p:nvSpPr>
        <p:spPr>
          <a:xfrm>
            <a:off x="5960638" y="397425"/>
            <a:ext cx="15093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Different Enemy,</a:t>
            </a:r>
            <a:endParaRPr>
              <a:solidFill>
                <a:srgbClr val="FFFFFF"/>
              </a:solidFill>
            </a:endParaRPr>
          </a:p>
          <a:p>
            <a:pPr indent="0" lvl="0" marL="0" rtl="0" algn="l">
              <a:spcBef>
                <a:spcPts val="0"/>
              </a:spcBef>
              <a:spcAft>
                <a:spcPts val="0"/>
              </a:spcAft>
              <a:buNone/>
            </a:pPr>
            <a:r>
              <a:rPr lang="en">
                <a:solidFill>
                  <a:srgbClr val="FFFFFF"/>
                </a:solidFill>
              </a:rPr>
              <a:t>Different Sound</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1802663" y="414713"/>
            <a:ext cx="5686425" cy="2943225"/>
          </a:xfrm>
          <a:prstGeom prst="rect">
            <a:avLst/>
          </a:prstGeom>
          <a:noFill/>
          <a:ln>
            <a:noFill/>
          </a:ln>
        </p:spPr>
      </p:pic>
      <p:pic>
        <p:nvPicPr>
          <p:cNvPr id="124" name="Google Shape;124;p21"/>
          <p:cNvPicPr preferRelativeResize="0"/>
          <p:nvPr/>
        </p:nvPicPr>
        <p:blipFill>
          <a:blip r:embed="rId4">
            <a:alphaModFix/>
          </a:blip>
          <a:stretch>
            <a:fillRect/>
          </a:stretch>
        </p:blipFill>
        <p:spPr>
          <a:xfrm>
            <a:off x="1509250" y="3783702"/>
            <a:ext cx="3223551" cy="2823651"/>
          </a:xfrm>
          <a:prstGeom prst="rect">
            <a:avLst/>
          </a:prstGeom>
          <a:noFill/>
          <a:ln>
            <a:noFill/>
          </a:ln>
        </p:spPr>
      </p:pic>
      <p:pic>
        <p:nvPicPr>
          <p:cNvPr id="125" name="Google Shape;125;p21"/>
          <p:cNvPicPr preferRelativeResize="0"/>
          <p:nvPr/>
        </p:nvPicPr>
        <p:blipFill>
          <a:blip r:embed="rId5">
            <a:alphaModFix/>
          </a:blip>
          <a:stretch>
            <a:fillRect/>
          </a:stretch>
        </p:blipFill>
        <p:spPr>
          <a:xfrm>
            <a:off x="5051276" y="3586599"/>
            <a:ext cx="3021875" cy="2888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